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4" r:id="rId8"/>
    <p:sldId id="258" r:id="rId9"/>
    <p:sldId id="259" r:id="rId10"/>
    <p:sldId id="260" r:id="rId11"/>
    <p:sldId id="261" r:id="rId12"/>
    <p:sldId id="262" r:id="rId13"/>
  </p:sldIdLst>
  <p:sldSz cx="18288000" cy="10287000"/>
  <p:notesSz cx="6858000" cy="9144000"/>
  <p:embeddedFontLst>
    <p:embeddedFont>
      <p:font typeface="Meiryo" panose="020B0604030504040204" pitchFamily="34" charset="-128"/>
      <p:regular r:id="rId14"/>
      <p:bold r:id="rId15"/>
      <p:italic r:id="rId16"/>
      <p:boldItalic r:id="rId17"/>
    </p:embeddedFont>
    <p:embeddedFont>
      <p:font typeface="Barlow SemiCondensed Bold" panose="020B0604020202020204" charset="0"/>
      <p:regular r:id="rId18"/>
    </p:embeddedFont>
    <p:embeddedFont>
      <p:font typeface="Barlow SemiCondensed Heavy" panose="020B0604020202020204" charset="0"/>
      <p:regular r:id="rId19"/>
    </p:embeddedFont>
    <p:embeddedFont>
      <p:font typeface="Barlow SemiCondensed Semi-Bold" panose="020B0604020202020204" charset="0"/>
      <p:regular r:id="rId20"/>
    </p:embeddedFont>
    <p:embeddedFont>
      <p:font typeface="Poppins" panose="00000500000000000000" pitchFamily="2" charset="0"/>
      <p:regular r:id="rId21"/>
    </p:embeddedFont>
    <p:embeddedFont>
      <p:font typeface="Poppins Bold" panose="00000800000000000000" charset="0"/>
      <p:regular r:id="rId22"/>
    </p:embeddedFont>
    <p:embeddedFont>
      <p:font typeface="Poppins Medium" panose="000006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288751">
            <a:off x="5974197" y="2639091"/>
            <a:ext cx="9351839" cy="2039065"/>
            <a:chOff x="0" y="0"/>
            <a:chExt cx="2795831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3696F">
                <a:alpha val="47843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832718" y="-2726738"/>
            <a:ext cx="18049165" cy="13536873"/>
            <a:chOff x="0" y="0"/>
            <a:chExt cx="8128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4288751">
            <a:off x="5835223" y="2840101"/>
            <a:ext cx="8519102" cy="1534421"/>
            <a:chOff x="0" y="0"/>
            <a:chExt cx="2795831" cy="503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95831" cy="503572"/>
            </a:xfrm>
            <a:custGeom>
              <a:avLst/>
              <a:gdLst/>
              <a:ahLst/>
              <a:cxnLst/>
              <a:rect l="l" t="t" r="r" b="b"/>
              <a:pathLst>
                <a:path w="2795831" h="503572">
                  <a:moveTo>
                    <a:pt x="203200" y="0"/>
                  </a:moveTo>
                  <a:lnTo>
                    <a:pt x="2592631" y="0"/>
                  </a:lnTo>
                  <a:lnTo>
                    <a:pt x="2795831" y="503572"/>
                  </a:lnTo>
                  <a:lnTo>
                    <a:pt x="0" y="5035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B1F4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2541831" cy="541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569794">
            <a:off x="4884449" y="9141613"/>
            <a:ext cx="8519102" cy="1857496"/>
            <a:chOff x="0" y="0"/>
            <a:chExt cx="2795831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B1F4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75292" y="432526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296236" y="3436861"/>
            <a:ext cx="884776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45"/>
              </a:lnSpc>
            </a:pPr>
            <a:r>
              <a:rPr lang="en-US" sz="7871" b="1" spc="535">
                <a:solidFill>
                  <a:srgbClr val="3A1449"/>
                </a:solidFill>
                <a:latin typeface="Barlow SemiCondensed Semi-Bold"/>
                <a:ea typeface="Barlow SemiCondensed Semi-Bold"/>
                <a:cs typeface="Barlow SemiCondensed Semi-Bold"/>
                <a:sym typeface="Barlow SemiCondensed Semi-Bold"/>
              </a:rPr>
              <a:t>ACTUALIZACIÓN 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954" y="4413593"/>
            <a:ext cx="10309635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0"/>
              </a:lnSpc>
            </a:pPr>
            <a:r>
              <a:rPr lang="en-US" sz="15400" b="1">
                <a:solidFill>
                  <a:srgbClr val="3A1449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ESTATUTOS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7355" cy="3588206"/>
            </a:xfrm>
            <a:custGeom>
              <a:avLst/>
              <a:gdLst/>
              <a:ahLst/>
              <a:cxnLst/>
              <a:rect l="l" t="t" r="r" b="b"/>
              <a:pathLst>
                <a:path w="1197355" h="3588206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5A2E6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0113" cy="2422361"/>
            </a:xfrm>
            <a:custGeom>
              <a:avLst/>
              <a:gdLst/>
              <a:ahLst/>
              <a:cxnLst/>
              <a:rect l="l" t="t" r="r" b="b"/>
              <a:pathLst>
                <a:path w="1070113" h="2422361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65196" y="3189583"/>
            <a:ext cx="2707682" cy="1040112"/>
          </a:xfrm>
          <a:custGeom>
            <a:avLst/>
            <a:gdLst/>
            <a:ahLst/>
            <a:cxnLst/>
            <a:rect l="l" t="t" r="r" b="b"/>
            <a:pathLst>
              <a:path w="2707682" h="1040112">
                <a:moveTo>
                  <a:pt x="0" y="0"/>
                </a:moveTo>
                <a:lnTo>
                  <a:pt x="2707682" y="0"/>
                </a:lnTo>
                <a:lnTo>
                  <a:pt x="2707682" y="1040112"/>
                </a:lnTo>
                <a:lnTo>
                  <a:pt x="0" y="1040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214889" y="4229695"/>
            <a:ext cx="5157989" cy="1385295"/>
            <a:chOff x="0" y="0"/>
            <a:chExt cx="1358483" cy="3648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483" cy="364851"/>
            </a:xfrm>
            <a:custGeom>
              <a:avLst/>
              <a:gdLst/>
              <a:ahLst/>
              <a:cxnLst/>
              <a:rect l="l" t="t" r="r" b="b"/>
              <a:pathLst>
                <a:path w="1358483" h="364851">
                  <a:moveTo>
                    <a:pt x="0" y="0"/>
                  </a:moveTo>
                  <a:lnTo>
                    <a:pt x="1358483" y="0"/>
                  </a:lnTo>
                  <a:lnTo>
                    <a:pt x="1358483" y="364851"/>
                  </a:lnTo>
                  <a:lnTo>
                    <a:pt x="0" y="364851"/>
                  </a:lnTo>
                  <a:close/>
                </a:path>
              </a:pathLst>
            </a:custGeom>
            <a:solidFill>
              <a:srgbClr val="99114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358483" cy="42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52408" y="2560143"/>
            <a:ext cx="8456979" cy="7538507"/>
            <a:chOff x="0" y="0"/>
            <a:chExt cx="2227353" cy="19854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27353" cy="1985451"/>
            </a:xfrm>
            <a:custGeom>
              <a:avLst/>
              <a:gdLst/>
              <a:ahLst/>
              <a:cxnLst/>
              <a:rect l="l" t="t" r="r" b="b"/>
              <a:pathLst>
                <a:path w="2227353" h="1985451">
                  <a:moveTo>
                    <a:pt x="0" y="0"/>
                  </a:moveTo>
                  <a:lnTo>
                    <a:pt x="2227353" y="0"/>
                  </a:lnTo>
                  <a:lnTo>
                    <a:pt x="2227353" y="1985451"/>
                  </a:lnTo>
                  <a:lnTo>
                    <a:pt x="0" y="1985451"/>
                  </a:lnTo>
                  <a:close/>
                </a:path>
              </a:pathLst>
            </a:custGeom>
            <a:solidFill>
              <a:srgbClr val="3A14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227353" cy="2042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4889" y="7044881"/>
            <a:ext cx="8456979" cy="2962405"/>
            <a:chOff x="0" y="0"/>
            <a:chExt cx="2227353" cy="780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27353" cy="780222"/>
            </a:xfrm>
            <a:custGeom>
              <a:avLst/>
              <a:gdLst/>
              <a:ahLst/>
              <a:cxnLst/>
              <a:rect l="l" t="t" r="r" b="b"/>
              <a:pathLst>
                <a:path w="2227353" h="780222">
                  <a:moveTo>
                    <a:pt x="0" y="0"/>
                  </a:moveTo>
                  <a:lnTo>
                    <a:pt x="2227353" y="0"/>
                  </a:lnTo>
                  <a:lnTo>
                    <a:pt x="2227353" y="780222"/>
                  </a:lnTo>
                  <a:lnTo>
                    <a:pt x="0" y="780222"/>
                  </a:lnTo>
                  <a:close/>
                </a:path>
              </a:pathLst>
            </a:custGeom>
            <a:solidFill>
              <a:srgbClr val="840D4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227353" cy="83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326253" y="1028700"/>
            <a:ext cx="1483134" cy="1483134"/>
          </a:xfrm>
          <a:custGeom>
            <a:avLst/>
            <a:gdLst/>
            <a:ahLst/>
            <a:cxnLst/>
            <a:rect l="l" t="t" r="r" b="b"/>
            <a:pathLst>
              <a:path w="1483134" h="1483134">
                <a:moveTo>
                  <a:pt x="0" y="0"/>
                </a:moveTo>
                <a:lnTo>
                  <a:pt x="1483134" y="0"/>
                </a:lnTo>
                <a:lnTo>
                  <a:pt x="1483134" y="1483134"/>
                </a:lnTo>
                <a:lnTo>
                  <a:pt x="0" y="1483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7052198" y="5614990"/>
            <a:ext cx="1619670" cy="1429890"/>
          </a:xfrm>
          <a:custGeom>
            <a:avLst/>
            <a:gdLst/>
            <a:ahLst/>
            <a:cxnLst/>
            <a:rect l="l" t="t" r="r" b="b"/>
            <a:pathLst>
              <a:path w="1619670" h="1429890">
                <a:moveTo>
                  <a:pt x="0" y="0"/>
                </a:moveTo>
                <a:lnTo>
                  <a:pt x="1619670" y="0"/>
                </a:lnTo>
                <a:lnTo>
                  <a:pt x="1619670" y="1429891"/>
                </a:lnTo>
                <a:lnTo>
                  <a:pt x="0" y="1429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TextBox 20"/>
          <p:cNvSpPr txBox="1"/>
          <p:nvPr/>
        </p:nvSpPr>
        <p:spPr>
          <a:xfrm>
            <a:off x="5723296" y="533400"/>
            <a:ext cx="684140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UNA NUEVA MISIÓN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46492" y="2648018"/>
            <a:ext cx="8362895" cy="719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Ser un órgano colegiado permanente y profesional, conformado por las 46 contralorías municipales, que trabaja junto con instituciones estatales para unificar criterios y atender las necesidades de las contralorías municipales, fomentando la comunicación asertiva, la cooperación continua y el intercambio de experiencias y conocimientos a través de asambleas, reuniones y capacitaciones.</a:t>
            </a:r>
          </a:p>
          <a:p>
            <a:pPr algn="l">
              <a:lnSpc>
                <a:spcPts val="3213"/>
              </a:lnSpc>
            </a:pPr>
            <a:endParaRPr lang="en-US" sz="2100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Formamos parte del Sistema Estatal Anticorrupción y del Sistema Estatal de Fiscalización, donde trabajamos en el combate a la corrupción, fiscalizamos el uso adecuado de los recursos públicos y promovemos una gestión pública eficiente y transparente en beneficio de la ciudadanía.</a:t>
            </a:r>
          </a:p>
          <a:p>
            <a:pPr algn="l">
              <a:lnSpc>
                <a:spcPts val="3213"/>
              </a:lnSpc>
            </a:pPr>
            <a:endParaRPr lang="en-US" sz="2100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Estamos comprometidos con la supervisión para la prevención, corrección, investigación y sanción de actos y omisiones que constituyan responsabilidades administrativas, en cumplimiento con las normas públicas.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889" y="3315295"/>
            <a:ext cx="26386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Federación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8973" y="6261612"/>
            <a:ext cx="26386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Estado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52408" y="1902918"/>
            <a:ext cx="26386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Municipios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8973" y="7088886"/>
            <a:ext cx="8362895" cy="319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Fortalecer la relación entre gobierno y la ciudadanía a través de la transparencia, rendición de cuentas y congruencia en las acciones gubernamental.</a:t>
            </a:r>
          </a:p>
          <a:p>
            <a:pPr algn="l">
              <a:lnSpc>
                <a:spcPts val="3213"/>
              </a:lnSpc>
            </a:pPr>
            <a:endParaRPr lang="en-US" sz="2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13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Prioridades:</a:t>
            </a:r>
          </a:p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Sanción a actos de corrupción.</a:t>
            </a:r>
          </a:p>
          <a:p>
            <a:pPr algn="l">
              <a:lnSpc>
                <a:spcPts val="3213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Mejora en la comunicación y atención gubernamental.</a:t>
            </a:r>
          </a:p>
          <a:p>
            <a:pPr algn="l">
              <a:lnSpc>
                <a:spcPts val="3213"/>
              </a:lnSpc>
            </a:pPr>
            <a:endParaRPr lang="en-US" sz="2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95429" y="4520388"/>
            <a:ext cx="4396908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Nuevo Modelo de Prevención y Combate a la Corrupción.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7607">
            <a:off x="16076869" y="-9433754"/>
            <a:ext cx="3949924" cy="17171291"/>
            <a:chOff x="0" y="0"/>
            <a:chExt cx="1040309" cy="452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4930">
            <a:off x="18848917" y="-2182141"/>
            <a:ext cx="3949924" cy="17171291"/>
            <a:chOff x="0" y="0"/>
            <a:chExt cx="1040309" cy="4522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774930">
            <a:off x="19398511" y="-797978"/>
            <a:ext cx="3949924" cy="17171291"/>
            <a:chOff x="0" y="0"/>
            <a:chExt cx="1040309" cy="4522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3B1F4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245" y="8369845"/>
            <a:ext cx="1776909" cy="1776909"/>
          </a:xfrm>
          <a:custGeom>
            <a:avLst/>
            <a:gdLst/>
            <a:ahLst/>
            <a:cxnLst/>
            <a:rect l="l" t="t" r="r" b="b"/>
            <a:pathLst>
              <a:path w="1776909" h="1776909">
                <a:moveTo>
                  <a:pt x="0" y="0"/>
                </a:moveTo>
                <a:lnTo>
                  <a:pt x="1776910" y="0"/>
                </a:lnTo>
                <a:lnTo>
                  <a:pt x="1776910" y="1776910"/>
                </a:lnTo>
                <a:lnTo>
                  <a:pt x="0" y="177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2060424"/>
            <a:ext cx="5863038" cy="1132145"/>
            <a:chOff x="0" y="0"/>
            <a:chExt cx="1345419" cy="2597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45419" cy="259799"/>
            </a:xfrm>
            <a:custGeom>
              <a:avLst/>
              <a:gdLst/>
              <a:ahLst/>
              <a:cxnLst/>
              <a:rect l="l" t="t" r="r" b="b"/>
              <a:pathLst>
                <a:path w="1345419" h="259799">
                  <a:moveTo>
                    <a:pt x="1142219" y="0"/>
                  </a:moveTo>
                  <a:cubicBezTo>
                    <a:pt x="1254444" y="0"/>
                    <a:pt x="1345419" y="58158"/>
                    <a:pt x="1345419" y="129899"/>
                  </a:cubicBezTo>
                  <a:cubicBezTo>
                    <a:pt x="1345419" y="201641"/>
                    <a:pt x="1254444" y="259799"/>
                    <a:pt x="1142219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9114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45419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Alianza de Contralores Estado - Municipios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03907"/>
            <a:ext cx="943175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000000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CAMBIOS EN LA OPERACIÓN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66596" y="1346907"/>
            <a:ext cx="158724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Ahora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84351" y="1346907"/>
            <a:ext cx="26386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Propuesta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3864177"/>
            <a:ext cx="5863038" cy="1132145"/>
            <a:chOff x="0" y="0"/>
            <a:chExt cx="1345419" cy="2597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45419" cy="259799"/>
            </a:xfrm>
            <a:custGeom>
              <a:avLst/>
              <a:gdLst/>
              <a:ahLst/>
              <a:cxnLst/>
              <a:rect l="l" t="t" r="r" b="b"/>
              <a:pathLst>
                <a:path w="1345419" h="259799">
                  <a:moveTo>
                    <a:pt x="1142219" y="0"/>
                  </a:moveTo>
                  <a:cubicBezTo>
                    <a:pt x="1254444" y="0"/>
                    <a:pt x="1345419" y="58158"/>
                    <a:pt x="1345419" y="129899"/>
                  </a:cubicBezTo>
                  <a:cubicBezTo>
                    <a:pt x="1345419" y="201641"/>
                    <a:pt x="1254444" y="259799"/>
                    <a:pt x="1142219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40D4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345419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Comisiones especiales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5815472"/>
            <a:ext cx="5863038" cy="1132145"/>
            <a:chOff x="0" y="0"/>
            <a:chExt cx="1345419" cy="2597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45419" cy="259799"/>
            </a:xfrm>
            <a:custGeom>
              <a:avLst/>
              <a:gdLst/>
              <a:ahLst/>
              <a:cxnLst/>
              <a:rect l="l" t="t" r="r" b="b"/>
              <a:pathLst>
                <a:path w="1345419" h="259799">
                  <a:moveTo>
                    <a:pt x="1142219" y="0"/>
                  </a:moveTo>
                  <a:cubicBezTo>
                    <a:pt x="1254444" y="0"/>
                    <a:pt x="1345419" y="58158"/>
                    <a:pt x="1345419" y="129899"/>
                  </a:cubicBezTo>
                  <a:cubicBezTo>
                    <a:pt x="1345419" y="201641"/>
                    <a:pt x="1254444" y="259799"/>
                    <a:pt x="1142219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A2E6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345419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12 Sesiones anuales de Comisión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7522346"/>
            <a:ext cx="5863038" cy="1132145"/>
            <a:chOff x="0" y="0"/>
            <a:chExt cx="1345419" cy="2597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45419" cy="259799"/>
            </a:xfrm>
            <a:custGeom>
              <a:avLst/>
              <a:gdLst/>
              <a:ahLst/>
              <a:cxnLst/>
              <a:rect l="l" t="t" r="r" b="b"/>
              <a:pathLst>
                <a:path w="1345419" h="259799">
                  <a:moveTo>
                    <a:pt x="1142219" y="0"/>
                  </a:moveTo>
                  <a:cubicBezTo>
                    <a:pt x="1254444" y="0"/>
                    <a:pt x="1345419" y="58158"/>
                    <a:pt x="1345419" y="129899"/>
                  </a:cubicBezTo>
                  <a:cubicBezTo>
                    <a:pt x="1345419" y="201641"/>
                    <a:pt x="1254444" y="259799"/>
                    <a:pt x="1142219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A14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345419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12 Sesiones anuales por Coordinación Regional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130993" y="2060424"/>
            <a:ext cx="6945369" cy="1545310"/>
            <a:chOff x="0" y="0"/>
            <a:chExt cx="1593787" cy="3546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787" cy="354610"/>
            </a:xfrm>
            <a:custGeom>
              <a:avLst/>
              <a:gdLst/>
              <a:ahLst/>
              <a:cxnLst/>
              <a:rect l="l" t="t" r="r" b="b"/>
              <a:pathLst>
                <a:path w="1593787" h="354610">
                  <a:moveTo>
                    <a:pt x="1390587" y="0"/>
                  </a:moveTo>
                  <a:cubicBezTo>
                    <a:pt x="1502811" y="0"/>
                    <a:pt x="1593787" y="79382"/>
                    <a:pt x="1593787" y="177305"/>
                  </a:cubicBezTo>
                  <a:cubicBezTo>
                    <a:pt x="1593787" y="275228"/>
                    <a:pt x="1502811" y="354610"/>
                    <a:pt x="1390587" y="354610"/>
                  </a:cubicBezTo>
                  <a:lnTo>
                    <a:pt x="203200" y="354610"/>
                  </a:lnTo>
                  <a:cubicBezTo>
                    <a:pt x="90976" y="354610"/>
                    <a:pt x="0" y="275228"/>
                    <a:pt x="0" y="177305"/>
                  </a:cubicBezTo>
                  <a:cubicBezTo>
                    <a:pt x="0" y="79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9114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593787" cy="411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Alianza de Contralorías Estado - Municipios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Utilización de lenguaje con perspectiva de género, Paridad de género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Plan Anual con lógica vertical (más resultados)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130993" y="3864177"/>
            <a:ext cx="6945369" cy="1132145"/>
            <a:chOff x="0" y="0"/>
            <a:chExt cx="1593787" cy="25979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93787" cy="259799"/>
            </a:xfrm>
            <a:custGeom>
              <a:avLst/>
              <a:gdLst/>
              <a:ahLst/>
              <a:cxnLst/>
              <a:rect l="l" t="t" r="r" b="b"/>
              <a:pathLst>
                <a:path w="1593787" h="259799">
                  <a:moveTo>
                    <a:pt x="1390587" y="0"/>
                  </a:moveTo>
                  <a:cubicBezTo>
                    <a:pt x="1502811" y="0"/>
                    <a:pt x="1593787" y="58158"/>
                    <a:pt x="1593787" y="129899"/>
                  </a:cubicBezTo>
                  <a:cubicBezTo>
                    <a:pt x="1593787" y="201641"/>
                    <a:pt x="1502811" y="259799"/>
                    <a:pt x="1390587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40D4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1593787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Vocería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7 Comisiones de trabajo/ Distribuidas en las 7 Regiones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130993" y="5815472"/>
            <a:ext cx="6945369" cy="1132145"/>
            <a:chOff x="0" y="0"/>
            <a:chExt cx="1593787" cy="25979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93787" cy="259799"/>
            </a:xfrm>
            <a:custGeom>
              <a:avLst/>
              <a:gdLst/>
              <a:ahLst/>
              <a:cxnLst/>
              <a:rect l="l" t="t" r="r" b="b"/>
              <a:pathLst>
                <a:path w="1593787" h="259799">
                  <a:moveTo>
                    <a:pt x="1390587" y="0"/>
                  </a:moveTo>
                  <a:cubicBezTo>
                    <a:pt x="1502811" y="0"/>
                    <a:pt x="1593787" y="58158"/>
                    <a:pt x="1593787" y="129899"/>
                  </a:cubicBezTo>
                  <a:cubicBezTo>
                    <a:pt x="1593787" y="201641"/>
                    <a:pt x="1502811" y="259799"/>
                    <a:pt x="1390587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A2E6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1593787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 Sesiones anuales de Comisión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130993" y="7522346"/>
            <a:ext cx="6945369" cy="1132145"/>
            <a:chOff x="0" y="0"/>
            <a:chExt cx="1593787" cy="25979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93787" cy="259799"/>
            </a:xfrm>
            <a:custGeom>
              <a:avLst/>
              <a:gdLst/>
              <a:ahLst/>
              <a:cxnLst/>
              <a:rect l="l" t="t" r="r" b="b"/>
              <a:pathLst>
                <a:path w="1593787" h="259799">
                  <a:moveTo>
                    <a:pt x="1390587" y="0"/>
                  </a:moveTo>
                  <a:cubicBezTo>
                    <a:pt x="1502811" y="0"/>
                    <a:pt x="1593787" y="58158"/>
                    <a:pt x="1593787" y="129899"/>
                  </a:cubicBezTo>
                  <a:cubicBezTo>
                    <a:pt x="1593787" y="201641"/>
                    <a:pt x="1502811" y="259799"/>
                    <a:pt x="1390587" y="259799"/>
                  </a:cubicBezTo>
                  <a:lnTo>
                    <a:pt x="203200" y="259799"/>
                  </a:lnTo>
                  <a:cubicBezTo>
                    <a:pt x="90976" y="259799"/>
                    <a:pt x="0" y="201641"/>
                    <a:pt x="0" y="129899"/>
                  </a:cubicBezTo>
                  <a:cubicBezTo>
                    <a:pt x="0" y="58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A14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1593787" cy="316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 Sesiones anuales por Coordinación Regional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4550655" y="2856329"/>
            <a:ext cx="3737345" cy="309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de Control Interno;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II.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de Fortalecimiento a la Labor Fiscalizadora y Creación de Capacidades;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III.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Responsabilidades Administrativas y Jurídico Consultivo;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IV.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de Normas, Profesionalización y Ética Pública;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de Transparencia, Rendición de Cuentas y Participación Ciudadana;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Comisión en materia de Coordinación para la Fiscalización y, </a:t>
            </a:r>
          </a:p>
          <a:p>
            <a:pPr algn="l">
              <a:lnSpc>
                <a:spcPts val="1919"/>
              </a:lnSpc>
            </a:pPr>
            <a:r>
              <a:rPr lang="en-US" sz="119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VII.</a:t>
            </a:r>
            <a:r>
              <a:rPr lang="en-US" sz="1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Asuntos de género.</a:t>
            </a:r>
          </a:p>
        </p:txBody>
      </p:sp>
      <p:sp>
        <p:nvSpPr>
          <p:cNvPr id="40" name="AutoShape 40"/>
          <p:cNvSpPr/>
          <p:nvPr/>
        </p:nvSpPr>
        <p:spPr>
          <a:xfrm flipV="1">
            <a:off x="14076362" y="4449300"/>
            <a:ext cx="391162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288751">
            <a:off x="9995186" y="2935944"/>
            <a:ext cx="8519102" cy="1534421"/>
            <a:chOff x="0" y="0"/>
            <a:chExt cx="2795831" cy="5035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5831" cy="503572"/>
            </a:xfrm>
            <a:custGeom>
              <a:avLst/>
              <a:gdLst/>
              <a:ahLst/>
              <a:cxnLst/>
              <a:rect l="l" t="t" r="r" b="b"/>
              <a:pathLst>
                <a:path w="2795831" h="503572">
                  <a:moveTo>
                    <a:pt x="203200" y="0"/>
                  </a:moveTo>
                  <a:lnTo>
                    <a:pt x="2592631" y="0"/>
                  </a:lnTo>
                  <a:lnTo>
                    <a:pt x="2795831" y="503572"/>
                  </a:lnTo>
                  <a:lnTo>
                    <a:pt x="0" y="5035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2541831" cy="541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569794">
            <a:off x="8987262" y="9109665"/>
            <a:ext cx="8519102" cy="1857496"/>
            <a:chOff x="0" y="0"/>
            <a:chExt cx="2795831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5831" cy="609600"/>
            </a:xfrm>
            <a:custGeom>
              <a:avLst/>
              <a:gdLst/>
              <a:ahLst/>
              <a:cxnLst/>
              <a:rect l="l" t="t" r="r" b="b"/>
              <a:pathLst>
                <a:path w="2795831" h="609600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56271" y="3059158"/>
            <a:ext cx="5775459" cy="5775459"/>
          </a:xfrm>
          <a:custGeom>
            <a:avLst/>
            <a:gdLst/>
            <a:ahLst/>
            <a:cxnLst/>
            <a:rect l="l" t="t" r="r" b="b"/>
            <a:pathLst>
              <a:path w="5775459" h="5775459">
                <a:moveTo>
                  <a:pt x="0" y="0"/>
                </a:moveTo>
                <a:lnTo>
                  <a:pt x="5775458" y="0"/>
                </a:lnTo>
                <a:lnTo>
                  <a:pt x="5775458" y="5775459"/>
                </a:lnTo>
                <a:lnTo>
                  <a:pt x="0" y="5775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7786" cy="3345316"/>
            </a:xfrm>
            <a:custGeom>
              <a:avLst/>
              <a:gdLst/>
              <a:ahLst/>
              <a:cxnLst/>
              <a:rect l="l" t="t" r="r" b="b"/>
              <a:pathLst>
                <a:path w="677786" h="334531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2991686"/>
            <a:ext cx="6500286" cy="1040355"/>
            <a:chOff x="0" y="0"/>
            <a:chExt cx="2075795" cy="3322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5795" cy="332226"/>
            </a:xfrm>
            <a:custGeom>
              <a:avLst/>
              <a:gdLst/>
              <a:ahLst/>
              <a:cxnLst/>
              <a:rect l="l" t="t" r="r" b="b"/>
              <a:pathLst>
                <a:path w="2075795" h="332226">
                  <a:moveTo>
                    <a:pt x="2075795" y="0"/>
                  </a:moveTo>
                  <a:lnTo>
                    <a:pt x="0" y="0"/>
                  </a:lnTo>
                  <a:lnTo>
                    <a:pt x="101600" y="166113"/>
                  </a:lnTo>
                  <a:lnTo>
                    <a:pt x="0" y="332226"/>
                  </a:lnTo>
                  <a:lnTo>
                    <a:pt x="2075795" y="332226"/>
                  </a:lnTo>
                  <a:lnTo>
                    <a:pt x="1974195" y="166113"/>
                  </a:lnTo>
                  <a:lnTo>
                    <a:pt x="2075795" y="0"/>
                  </a:lnTo>
                  <a:close/>
                </a:path>
              </a:pathLst>
            </a:custGeom>
            <a:solidFill>
              <a:srgbClr val="840D4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8900" y="-114300"/>
              <a:ext cx="1897995" cy="446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b="1">
                  <a:solidFill>
                    <a:srgbClr val="FDFDF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Plan Anual de Trabajo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88912" y="1340921"/>
            <a:ext cx="3694763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FDFDFD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CONTEXTO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7105" y="6252002"/>
            <a:ext cx="6778377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2" lvl="1" indent="-280671" algn="l">
              <a:lnSpc>
                <a:spcPts val="3120"/>
              </a:lnSpc>
              <a:buFont typeface="Arial"/>
              <a:buChar char="•"/>
            </a:pPr>
            <a:r>
              <a:rPr lang="en-US" sz="2600" b="1">
                <a:solidFill>
                  <a:srgbClr val="FDFDFD"/>
                </a:solidFill>
                <a:latin typeface="Poppins Bold"/>
                <a:ea typeface="Poppins Bold"/>
                <a:cs typeface="Poppins Bold"/>
                <a:sym typeface="Poppins Bold"/>
              </a:rPr>
              <a:t>Actividad General: </a:t>
            </a:r>
            <a:r>
              <a:rPr lang="en-US" sz="26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Fortalecimiento a la función de los OIC´s.</a:t>
            </a:r>
          </a:p>
          <a:p>
            <a:pPr marL="561342" lvl="1" indent="-280671" algn="l">
              <a:lnSpc>
                <a:spcPts val="3120"/>
              </a:lnSpc>
              <a:buFont typeface="Arial"/>
              <a:buChar char="•"/>
            </a:pPr>
            <a:r>
              <a:rPr lang="en-US" sz="2600" b="1">
                <a:solidFill>
                  <a:srgbClr val="FDFDFD"/>
                </a:solidFill>
                <a:latin typeface="Poppins Bold"/>
                <a:ea typeface="Poppins Bold"/>
                <a:cs typeface="Poppins Bold"/>
                <a:sym typeface="Poppins Bold"/>
              </a:rPr>
              <a:t>Actividad Específica: </a:t>
            </a:r>
            <a:r>
              <a:rPr lang="en-US" sz="26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Dar cumplimiento normativo.</a:t>
            </a:r>
          </a:p>
          <a:p>
            <a:pPr marL="561342" lvl="1" indent="-280671" algn="l">
              <a:lnSpc>
                <a:spcPts val="3120"/>
              </a:lnSpc>
              <a:buFont typeface="Arial"/>
              <a:buChar char="•"/>
            </a:pPr>
            <a:r>
              <a:rPr lang="en-US" sz="2600" b="1">
                <a:solidFill>
                  <a:srgbClr val="FDFDFD"/>
                </a:solidFill>
                <a:latin typeface="Poppins Bold"/>
                <a:ea typeface="Poppins Bold"/>
                <a:cs typeface="Poppins Bold"/>
                <a:sym typeface="Poppins Bold"/>
              </a:rPr>
              <a:t>Línea de Acción: </a:t>
            </a:r>
            <a:r>
              <a:rPr lang="en-US" sz="26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Desarrollar mesas de trabajo y actualizar los estatutos.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97488" y="4506069"/>
            <a:ext cx="427761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FDFDFD"/>
                </a:solidFill>
                <a:latin typeface="Poppins Bold"/>
                <a:ea typeface="Poppins Bold"/>
                <a:cs typeface="Poppins Bold"/>
                <a:sym typeface="Poppins Bold"/>
              </a:rPr>
              <a:t>Eje 2. Organización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69189" y="3142897"/>
            <a:ext cx="9352454" cy="68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14 de agosto: aplicar diagnóstico.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06 de septiembre: presentar informe del diagnóstico.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14 de octubre: priorizar los 10 artículos y responsables de la actualización.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15 de octubre: compartir oficio y documento colaborativo para propuestas de actualización de los 10 artículos (todos).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23 de octubre: mesa de comisión presencial, revisión de artículos e incorporación de propuestas de la Secretaría de la Honestidad.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24 de octubre - 08 noviembre: cierre para integrar comentarios y observaciones.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20 de noviembre: entrega de resultado propuesta conjunta de la actualización de Estatutos Alianza de Contralores Estado - Municipios.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20 de noviembre - 04 diciembre: revisar por DGAJ de SH y enviar Estatutos por SH a comisionado.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06 de diciembre: socialización de Estatutos.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07 de diciembre - 10 enero 2024: comentarios y propuestas.</a:t>
            </a:r>
          </a:p>
          <a:p>
            <a:pPr marL="496574" lvl="1" indent="-248287" algn="l">
              <a:lnSpc>
                <a:spcPts val="2760"/>
              </a:lnSpc>
              <a:buAutoNum type="arabicPeriod"/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Aprobación de estatutos en el marco del aniversario de la Alianza (XCVIII Plenaria).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3499" y="855146"/>
            <a:ext cx="5442596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FDFDFD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PROGRAMA DE TRABAJO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5880" y="5446821"/>
            <a:ext cx="6967835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Comisión Especial de Marco Normativo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0245" y="8369845"/>
            <a:ext cx="1776909" cy="1776909"/>
          </a:xfrm>
          <a:custGeom>
            <a:avLst/>
            <a:gdLst/>
            <a:ahLst/>
            <a:cxnLst/>
            <a:rect l="l" t="t" r="r" b="b"/>
            <a:pathLst>
              <a:path w="1776909" h="1776909">
                <a:moveTo>
                  <a:pt x="0" y="0"/>
                </a:moveTo>
                <a:lnTo>
                  <a:pt x="1776910" y="0"/>
                </a:lnTo>
                <a:lnTo>
                  <a:pt x="1776910" y="1776910"/>
                </a:lnTo>
                <a:lnTo>
                  <a:pt x="0" y="177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84743" cy="839049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3895" y="2397319"/>
            <a:ext cx="8094105" cy="7889682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637" y="2111070"/>
            <a:ext cx="8498988" cy="8199783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53" y="-23851"/>
            <a:ext cx="9867505" cy="8722336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9096C1-78D6-3E42-299D-569C8C33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3" y="1613605"/>
            <a:ext cx="8025142" cy="12438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FDE77E-FC4A-DC57-4FD5-D23B9444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743" y="2857500"/>
            <a:ext cx="81756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D213CDD5-7866-A228-7DA6-3460EE33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03024"/>
            <a:ext cx="6162990" cy="79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30C800-0075-508F-CFFF-62AE180B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7429"/>
            <a:ext cx="7239000" cy="94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8581E2-E655-86FC-169A-018EFC39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011370"/>
            <a:ext cx="7086600" cy="82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3246" y="916092"/>
            <a:ext cx="1139427" cy="856644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6655" y="514618"/>
            <a:ext cx="723981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7" y="510636"/>
            <a:ext cx="6945208" cy="7898692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654895CC-9ADE-4DC9-629A-2839C7148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23" y="1475836"/>
            <a:ext cx="4132885" cy="598968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2670" y="1607344"/>
            <a:ext cx="10935327" cy="7863447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1B9A17A-E1EC-FB27-457F-18CC1BD5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66" y="3211084"/>
            <a:ext cx="9031095" cy="46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100464">
            <a:off x="5270878" y="-8472144"/>
            <a:ext cx="4546206" cy="13623969"/>
            <a:chOff x="0" y="0"/>
            <a:chExt cx="1197355" cy="358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7355" cy="3588206"/>
            </a:xfrm>
            <a:custGeom>
              <a:avLst/>
              <a:gdLst/>
              <a:ahLst/>
              <a:cxnLst/>
              <a:rect l="l" t="t" r="r" b="b"/>
              <a:pathLst>
                <a:path w="1197355" h="3588206">
                  <a:moveTo>
                    <a:pt x="0" y="0"/>
                  </a:moveTo>
                  <a:lnTo>
                    <a:pt x="1197355" y="0"/>
                  </a:lnTo>
                  <a:lnTo>
                    <a:pt x="1197355" y="3588206"/>
                  </a:lnTo>
                  <a:lnTo>
                    <a:pt x="0" y="3588206"/>
                  </a:lnTo>
                  <a:close/>
                </a:path>
              </a:pathLst>
            </a:custGeom>
            <a:solidFill>
              <a:srgbClr val="5A2E6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97355" cy="3645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6433443">
            <a:off x="1142085" y="-5758470"/>
            <a:ext cx="4063084" cy="9197401"/>
            <a:chOff x="0" y="0"/>
            <a:chExt cx="1070113" cy="24223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0113" cy="2422361"/>
            </a:xfrm>
            <a:custGeom>
              <a:avLst/>
              <a:gdLst/>
              <a:ahLst/>
              <a:cxnLst/>
              <a:rect l="l" t="t" r="r" b="b"/>
              <a:pathLst>
                <a:path w="1070113" h="2422361">
                  <a:moveTo>
                    <a:pt x="0" y="0"/>
                  </a:moveTo>
                  <a:lnTo>
                    <a:pt x="1070113" y="0"/>
                  </a:lnTo>
                  <a:lnTo>
                    <a:pt x="1070113" y="2422361"/>
                  </a:lnTo>
                  <a:lnTo>
                    <a:pt x="0" y="2422361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0113" cy="247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61589" y="3109172"/>
            <a:ext cx="10764822" cy="7163541"/>
            <a:chOff x="0" y="0"/>
            <a:chExt cx="1238458" cy="8241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8458" cy="824142"/>
            </a:xfrm>
            <a:custGeom>
              <a:avLst/>
              <a:gdLst/>
              <a:ahLst/>
              <a:cxnLst/>
              <a:rect l="l" t="t" r="r" b="b"/>
              <a:pathLst>
                <a:path w="1238458" h="824142">
                  <a:moveTo>
                    <a:pt x="1238458" y="0"/>
                  </a:moveTo>
                  <a:lnTo>
                    <a:pt x="1238458" y="709842"/>
                  </a:lnTo>
                  <a:lnTo>
                    <a:pt x="619229" y="824142"/>
                  </a:lnTo>
                  <a:lnTo>
                    <a:pt x="0" y="709842"/>
                  </a:lnTo>
                  <a:lnTo>
                    <a:pt x="0" y="0"/>
                  </a:lnTo>
                  <a:lnTo>
                    <a:pt x="1238458" y="0"/>
                  </a:lnTo>
                  <a:close/>
                </a:path>
              </a:pathLst>
            </a:custGeom>
            <a:solidFill>
              <a:srgbClr val="99114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38458" cy="766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67773" y="3184220"/>
            <a:ext cx="9352454" cy="612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1 Contralor San Felipe, Objeto.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2 Contralor San José Iturbide, Glosario.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32  Contralor Guanajuato, Elección de Coordinadores Regionales.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Arts. 36 y 37  Contralor Moroleón, Elección del Titular de la Presidencia de la Alianza/ Representación para la emisión de voto.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47 Contralor Apaseo el Alto, Cumplimiento normativo en materia anticorrupción.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48  Dirección Operativa, Regiones SEA.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49  Contralor Apaseo el Alto, Representación ante el SEA.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52 Contralora Cortázar, Comité Rector del SEF.</a:t>
            </a:r>
          </a:p>
          <a:p>
            <a:pPr algn="l">
              <a:lnSpc>
                <a:spcPts val="3519"/>
              </a:lnSpc>
            </a:pPr>
            <a:r>
              <a:rPr lang="en-US" sz="230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Art. 54  Contralor Guanajuato, Participación en los grupos de trabajo.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669038" y="1912633"/>
            <a:ext cx="11376721" cy="8532541"/>
            <a:chOff x="0" y="0"/>
            <a:chExt cx="812800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A144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36625" y="9760073"/>
            <a:ext cx="12320774" cy="8532541"/>
            <a:chOff x="0" y="0"/>
            <a:chExt cx="880247" cy="609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0247" cy="609600"/>
            </a:xfrm>
            <a:custGeom>
              <a:avLst/>
              <a:gdLst/>
              <a:ahLst/>
              <a:cxnLst/>
              <a:rect l="l" t="t" r="r" b="b"/>
              <a:pathLst>
                <a:path w="880247" h="609600">
                  <a:moveTo>
                    <a:pt x="203200" y="0"/>
                  </a:moveTo>
                  <a:lnTo>
                    <a:pt x="880247" y="0"/>
                  </a:lnTo>
                  <a:lnTo>
                    <a:pt x="67704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B1F4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677047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0245" y="8369845"/>
            <a:ext cx="1776909" cy="1776909"/>
          </a:xfrm>
          <a:custGeom>
            <a:avLst/>
            <a:gdLst/>
            <a:ahLst/>
            <a:cxnLst/>
            <a:rect l="l" t="t" r="r" b="b"/>
            <a:pathLst>
              <a:path w="1776909" h="1776909">
                <a:moveTo>
                  <a:pt x="0" y="0"/>
                </a:moveTo>
                <a:lnTo>
                  <a:pt x="1776910" y="0"/>
                </a:lnTo>
                <a:lnTo>
                  <a:pt x="1776910" y="1776910"/>
                </a:lnTo>
                <a:lnTo>
                  <a:pt x="0" y="177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TextBox 19"/>
          <p:cNvSpPr txBox="1"/>
          <p:nvPr/>
        </p:nvSpPr>
        <p:spPr>
          <a:xfrm>
            <a:off x="1326246" y="1417333"/>
            <a:ext cx="423067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ARTÍCULOS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85242" y="2369833"/>
            <a:ext cx="427761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Distribución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5A2E6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2652" y="27270"/>
            <a:ext cx="7562542" cy="3846845"/>
            <a:chOff x="0" y="0"/>
            <a:chExt cx="1991781" cy="10131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1781" cy="1013161"/>
            </a:xfrm>
            <a:custGeom>
              <a:avLst/>
              <a:gdLst/>
              <a:ahLst/>
              <a:cxnLst/>
              <a:rect l="l" t="t" r="r" b="b"/>
              <a:pathLst>
                <a:path w="1991781" h="1013161">
                  <a:moveTo>
                    <a:pt x="1991781" y="506580"/>
                  </a:moveTo>
                  <a:lnTo>
                    <a:pt x="1585381" y="0"/>
                  </a:lnTo>
                  <a:lnTo>
                    <a:pt x="1585381" y="203200"/>
                  </a:lnTo>
                  <a:lnTo>
                    <a:pt x="0" y="203200"/>
                  </a:lnTo>
                  <a:lnTo>
                    <a:pt x="0" y="809961"/>
                  </a:lnTo>
                  <a:lnTo>
                    <a:pt x="1585381" y="809961"/>
                  </a:lnTo>
                  <a:lnTo>
                    <a:pt x="1585381" y="1013161"/>
                  </a:lnTo>
                  <a:lnTo>
                    <a:pt x="1991781" y="506580"/>
                  </a:lnTo>
                  <a:close/>
                </a:path>
              </a:pathLst>
            </a:custGeom>
            <a:solidFill>
              <a:srgbClr val="350652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3675"/>
              <a:ext cx="1890181" cy="616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680"/>
                </a:lnSpc>
                <a:spcBef>
                  <a:spcPct val="0"/>
                </a:spcBef>
              </a:pPr>
              <a:r>
                <a:rPr lang="en-US" sz="6400" b="1">
                  <a:solidFill>
                    <a:srgbClr val="FDFDFD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CAMBIOS DE FONDO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64335" y="5526480"/>
            <a:ext cx="3523695" cy="3731820"/>
            <a:chOff x="0" y="0"/>
            <a:chExt cx="753347" cy="7978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526480"/>
            <a:ext cx="3523695" cy="3731820"/>
            <a:chOff x="0" y="0"/>
            <a:chExt cx="753347" cy="7978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6446" y="3232561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Freeform 18"/>
          <p:cNvSpPr/>
          <p:nvPr/>
        </p:nvSpPr>
        <p:spPr>
          <a:xfrm>
            <a:off x="5303506" y="3225493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9" name="Group 19"/>
          <p:cNvGrpSpPr/>
          <p:nvPr/>
        </p:nvGrpSpPr>
        <p:grpSpPr>
          <a:xfrm>
            <a:off x="1523108" y="3642013"/>
            <a:ext cx="2495415" cy="2529834"/>
            <a:chOff x="0" y="0"/>
            <a:chExt cx="3327220" cy="33731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730168" y="3634945"/>
            <a:ext cx="2495415" cy="2529834"/>
            <a:chOff x="0" y="0"/>
            <a:chExt cx="3327220" cy="337311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99970" y="5526480"/>
            <a:ext cx="3523695" cy="3731820"/>
            <a:chOff x="0" y="0"/>
            <a:chExt cx="753347" cy="79784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735605" y="5526480"/>
            <a:ext cx="3523695" cy="3731820"/>
            <a:chOff x="0" y="0"/>
            <a:chExt cx="753347" cy="79784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53347" cy="797843"/>
            </a:xfrm>
            <a:custGeom>
              <a:avLst/>
              <a:gdLst/>
              <a:ahLst/>
              <a:cxnLst/>
              <a:rect l="l" t="t" r="r" b="b"/>
              <a:pathLst>
                <a:path w="753347" h="797843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753347" cy="74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609825" y="3225493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2" name="Freeform 32"/>
          <p:cNvSpPr/>
          <p:nvPr/>
        </p:nvSpPr>
        <p:spPr>
          <a:xfrm>
            <a:off x="13804033" y="3232561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3" name="Group 33"/>
          <p:cNvGrpSpPr/>
          <p:nvPr/>
        </p:nvGrpSpPr>
        <p:grpSpPr>
          <a:xfrm>
            <a:off x="10039131" y="3634945"/>
            <a:ext cx="2495415" cy="2529834"/>
            <a:chOff x="0" y="0"/>
            <a:chExt cx="3327220" cy="337311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233340" y="3642013"/>
            <a:ext cx="2495415" cy="2529834"/>
            <a:chOff x="0" y="0"/>
            <a:chExt cx="3327220" cy="337311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25973" t="-25621" r="-26662" b="-2493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4797775" y="4261340"/>
            <a:ext cx="1366546" cy="1349464"/>
          </a:xfrm>
          <a:custGeom>
            <a:avLst/>
            <a:gdLst/>
            <a:ahLst/>
            <a:cxnLst/>
            <a:rect l="l" t="t" r="r" b="b"/>
            <a:pathLst>
              <a:path w="1366546" h="1349464">
                <a:moveTo>
                  <a:pt x="0" y="0"/>
                </a:moveTo>
                <a:lnTo>
                  <a:pt x="1366545" y="0"/>
                </a:lnTo>
                <a:lnTo>
                  <a:pt x="1366545" y="1349464"/>
                </a:lnTo>
                <a:lnTo>
                  <a:pt x="0" y="13494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0" name="Freeform 40"/>
          <p:cNvSpPr/>
          <p:nvPr/>
        </p:nvSpPr>
        <p:spPr>
          <a:xfrm>
            <a:off x="2041092" y="4192276"/>
            <a:ext cx="1451593" cy="1415173"/>
          </a:xfrm>
          <a:custGeom>
            <a:avLst/>
            <a:gdLst/>
            <a:ahLst/>
            <a:cxnLst/>
            <a:rect l="l" t="t" r="r" b="b"/>
            <a:pathLst>
              <a:path w="1451593" h="1415173">
                <a:moveTo>
                  <a:pt x="0" y="0"/>
                </a:moveTo>
                <a:lnTo>
                  <a:pt x="1451593" y="0"/>
                </a:lnTo>
                <a:lnTo>
                  <a:pt x="1451593" y="1415173"/>
                </a:lnTo>
                <a:lnTo>
                  <a:pt x="0" y="141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579" t="-2076" r="-1362" b="-351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1" name="Freeform 41"/>
          <p:cNvSpPr/>
          <p:nvPr/>
        </p:nvSpPr>
        <p:spPr>
          <a:xfrm>
            <a:off x="10557904" y="4261340"/>
            <a:ext cx="1508363" cy="1265140"/>
          </a:xfrm>
          <a:custGeom>
            <a:avLst/>
            <a:gdLst/>
            <a:ahLst/>
            <a:cxnLst/>
            <a:rect l="l" t="t" r="r" b="b"/>
            <a:pathLst>
              <a:path w="1508363" h="1265140">
                <a:moveTo>
                  <a:pt x="0" y="0"/>
                </a:moveTo>
                <a:lnTo>
                  <a:pt x="1508363" y="0"/>
                </a:lnTo>
                <a:lnTo>
                  <a:pt x="1508363" y="1265140"/>
                </a:lnTo>
                <a:lnTo>
                  <a:pt x="0" y="12651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2" name="Freeform 42"/>
          <p:cNvSpPr/>
          <p:nvPr/>
        </p:nvSpPr>
        <p:spPr>
          <a:xfrm>
            <a:off x="6452833" y="4164235"/>
            <a:ext cx="1146699" cy="1443214"/>
          </a:xfrm>
          <a:custGeom>
            <a:avLst/>
            <a:gdLst/>
            <a:ahLst/>
            <a:cxnLst/>
            <a:rect l="l" t="t" r="r" b="b"/>
            <a:pathLst>
              <a:path w="1146699" h="1443214">
                <a:moveTo>
                  <a:pt x="0" y="0"/>
                </a:moveTo>
                <a:lnTo>
                  <a:pt x="1146699" y="0"/>
                </a:lnTo>
                <a:lnTo>
                  <a:pt x="1146699" y="1443214"/>
                </a:lnTo>
                <a:lnTo>
                  <a:pt x="0" y="14432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3" name="TextBox 43"/>
          <p:cNvSpPr txBox="1"/>
          <p:nvPr/>
        </p:nvSpPr>
        <p:spPr>
          <a:xfrm>
            <a:off x="1497172" y="6865974"/>
            <a:ext cx="2586752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Nombre de la Alianza.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32807" y="6611264"/>
            <a:ext cx="2586752" cy="168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Utilización de lenguaje con perspectiva de género.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968442" y="6937094"/>
            <a:ext cx="2586752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Paridad de género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860648" y="6192164"/>
            <a:ext cx="3273610" cy="252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Alineación con esquema de trabajo con la Comisión Permanente de Contralores Estados-Federación.</a:t>
            </a:r>
          </a:p>
        </p:txBody>
      </p:sp>
      <p:sp>
        <p:nvSpPr>
          <p:cNvPr id="47" name="Freeform 47"/>
          <p:cNvSpPr/>
          <p:nvPr/>
        </p:nvSpPr>
        <p:spPr>
          <a:xfrm>
            <a:off x="140245" y="8369845"/>
            <a:ext cx="1776909" cy="1776909"/>
          </a:xfrm>
          <a:custGeom>
            <a:avLst/>
            <a:gdLst/>
            <a:ahLst/>
            <a:cxnLst/>
            <a:rect l="l" t="t" r="r" b="b"/>
            <a:pathLst>
              <a:path w="1776909" h="1776909">
                <a:moveTo>
                  <a:pt x="0" y="0"/>
                </a:moveTo>
                <a:lnTo>
                  <a:pt x="1776910" y="0"/>
                </a:lnTo>
                <a:lnTo>
                  <a:pt x="1776910" y="1776910"/>
                </a:lnTo>
                <a:lnTo>
                  <a:pt x="0" y="177691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711</Words>
  <Application>Microsoft Office PowerPoint</Application>
  <PresentationFormat>Personalizado</PresentationFormat>
  <Paragraphs>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Barlow SemiCondensed Heavy</vt:lpstr>
      <vt:lpstr>Poppins Bold</vt:lpstr>
      <vt:lpstr>Barlow SemiCondensed Bold</vt:lpstr>
      <vt:lpstr>Poppins</vt:lpstr>
      <vt:lpstr>Barlow SemiCondensed Semi-Bold</vt:lpstr>
      <vt:lpstr>Meiryo</vt:lpstr>
      <vt:lpstr>Poppins Medium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</dc:title>
  <dc:creator>strc</dc:creator>
  <cp:lastModifiedBy>ERNESTO SALVADOR GONZALEZ GOMEZ</cp:lastModifiedBy>
  <cp:revision>3</cp:revision>
  <dcterms:created xsi:type="dcterms:W3CDTF">2006-08-16T00:00:00Z</dcterms:created>
  <dcterms:modified xsi:type="dcterms:W3CDTF">2025-01-15T14:52:35Z</dcterms:modified>
  <dc:identifier>DAGYAuwwWmM</dc:identifier>
</cp:coreProperties>
</file>